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23" r:id="rId6"/>
  </p:sldMasterIdLst>
  <p:notesMasterIdLst>
    <p:notesMasterId r:id="rId18"/>
  </p:notesMasterIdLst>
  <p:sldIdLst>
    <p:sldId id="371" r:id="rId7"/>
    <p:sldId id="256" r:id="rId8"/>
    <p:sldId id="372" r:id="rId9"/>
    <p:sldId id="258" r:id="rId10"/>
    <p:sldId id="383" r:id="rId11"/>
    <p:sldId id="378" r:id="rId12"/>
    <p:sldId id="379" r:id="rId13"/>
    <p:sldId id="380" r:id="rId14"/>
    <p:sldId id="381" r:id="rId15"/>
    <p:sldId id="382" r:id="rId16"/>
    <p:sldId id="32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1C1C1C"/>
    <a:srgbClr val="CC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95141" autoAdjust="0"/>
  </p:normalViewPr>
  <p:slideViewPr>
    <p:cSldViewPr>
      <p:cViewPr varScale="1">
        <p:scale>
          <a:sx n="69" d="100"/>
          <a:sy n="69" d="100"/>
        </p:scale>
        <p:origin x="-17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0A338E-0B0C-4222-92BB-66944E52C2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2E0C-20AB-44A4-A875-A63E788AA799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DDDBF-3E46-4A1C-922C-3BC15B23A60D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484EA-F6B7-4FD8-BC2E-8D6FB2A3F4AA}" type="slidenum">
              <a:rPr lang="es-ES" sz="1200"/>
              <a:pPr algn="r"/>
              <a:t>5</a:t>
            </a:fld>
            <a:endParaRPr lang="es-ES" sz="120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DF7EE-4F9A-4F78-943E-EF3F57467C7C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38576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720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8D83-0B94-472B-8AE4-AFB32D7C06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4388-3350-4759-87BC-FBC1040281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AF11-F39F-47A3-AA97-8E2276725D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F4D6-860A-49BC-890C-B798965EA5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BD26E-6100-442D-A3A2-CB1763D328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0C567-F8B2-439B-B099-CAA394E4AB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F6CA-CFAA-4A79-AB86-A680451165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1C4C-1F12-44BC-B8F7-7B885E4CCD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EAFD-014E-46D3-8484-04F837A0BD1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858E-50D6-47FB-94AE-90F96AABFD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A73A-19F9-44F6-B737-6EE120E94F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4B1EC02D-88B9-4FEA-AA00-580889A38F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 para cambiar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2"/>
          <p:cNvSpPr>
            <a:spLocks noChangeArrowheads="1"/>
          </p:cNvSpPr>
          <p:nvPr userDrawn="1"/>
        </p:nvSpPr>
        <p:spPr bwMode="auto">
          <a:xfrm>
            <a:off x="250825" y="260350"/>
            <a:ext cx="8688388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 sz="3600">
              <a:solidFill>
                <a:schemeClr val="bg1"/>
              </a:solidFill>
            </a:endParaRPr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2627313" y="6537325"/>
            <a:ext cx="6516687" cy="333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030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524625"/>
            <a:ext cx="2627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9E3009-4B3A-4784-99D1-A950F9EFE6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75" y="4411663"/>
            <a:ext cx="3397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4140200" y="2349500"/>
            <a:ext cx="4895850" cy="935038"/>
          </a:xfrm>
        </p:spPr>
        <p:txBody>
          <a:bodyPr/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ru-RU" sz="2400" b="1" dirty="0" smtClean="0"/>
              <a:t>Доступен с июня 2014</a:t>
            </a:r>
            <a:endParaRPr lang="it-IT" sz="2400" b="1" dirty="0" smtClean="0"/>
          </a:p>
          <a:p>
            <a:pPr algn="ctr">
              <a:lnSpc>
                <a:spcPct val="200000"/>
              </a:lnSpc>
              <a:buFontTx/>
              <a:buNone/>
            </a:pPr>
            <a:r>
              <a:rPr lang="ru-RU" sz="2400" b="1" dirty="0" smtClean="0"/>
              <a:t>Новый продукт</a:t>
            </a:r>
            <a:endParaRPr lang="it-IT" sz="2400" b="1" dirty="0" smtClean="0"/>
          </a:p>
          <a:p>
            <a:pPr algn="ctr">
              <a:lnSpc>
                <a:spcPct val="200000"/>
              </a:lnSpc>
              <a:buFontTx/>
              <a:buNone/>
            </a:pPr>
            <a:r>
              <a:rPr lang="ru-RU" sz="2400" b="1" dirty="0" smtClean="0"/>
              <a:t>Новая формула</a:t>
            </a:r>
            <a:endParaRPr lang="it-IT" sz="2400" b="1" dirty="0" smtClean="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123292"/>
            <a:ext cx="4752776" cy="64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olo 1"/>
          <p:cNvSpPr txBox="1">
            <a:spLocks/>
          </p:cNvSpPr>
          <p:nvPr/>
        </p:nvSpPr>
        <p:spPr bwMode="auto">
          <a:xfrm>
            <a:off x="457200" y="284163"/>
            <a:ext cx="8291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  <a:cs typeface="Arial" charset="0"/>
              </a:rPr>
              <a:t>BLANX WHITE SHOCK</a:t>
            </a:r>
            <a:br>
              <a:rPr lang="it-IT" sz="4000" b="1" dirty="0">
                <a:solidFill>
                  <a:schemeClr val="bg1"/>
                </a:solidFill>
                <a:cs typeface="Arial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cs typeface="Arial" charset="0"/>
              </a:rPr>
              <a:t>ополаскиватель</a:t>
            </a:r>
            <a:r>
              <a:rPr lang="ru-RU" sz="4000" b="1" dirty="0" smtClean="0">
                <a:solidFill>
                  <a:schemeClr val="bg1"/>
                </a:solidFill>
                <a:cs typeface="Arial" charset="0"/>
              </a:rPr>
              <a:t> полости рта</a:t>
            </a:r>
            <a:endParaRPr lang="it-IT" sz="4000" b="1" dirty="0">
              <a:solidFill>
                <a:schemeClr val="bg1"/>
              </a:solidFill>
              <a:cs typeface="Estrangelo Edess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4553" y="4148744"/>
            <a:ext cx="6654900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Здоровая белизна</a:t>
            </a:r>
            <a:endParaRPr lang="it-IT" sz="54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44557" y="4143380"/>
            <a:ext cx="6654900" cy="92333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Здоровая белизна</a:t>
            </a:r>
            <a:endParaRPr lang="it-IT" sz="54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79388" y="3789040"/>
            <a:ext cx="4105275" cy="1440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Я хочу иметь белые зубы, но я никогда не </a:t>
            </a:r>
            <a:r>
              <a:rPr lang="ru-RU" sz="1400" dirty="0" smtClean="0">
                <a:solidFill>
                  <a:schemeClr val="tx1"/>
                </a:solidFill>
              </a:rPr>
              <a:t>стану использовать продукт, </a:t>
            </a:r>
            <a:r>
              <a:rPr lang="ru-RU" sz="1400" dirty="0">
                <a:solidFill>
                  <a:schemeClr val="tx1"/>
                </a:solidFill>
              </a:rPr>
              <a:t>который </a:t>
            </a:r>
            <a:r>
              <a:rPr lang="ru-RU" sz="1400" dirty="0" smtClean="0">
                <a:solidFill>
                  <a:schemeClr val="tx1"/>
                </a:solidFill>
              </a:rPr>
              <a:t>слишком агрессивно воздействует. </a:t>
            </a:r>
            <a:r>
              <a:rPr lang="ru-RU" sz="1400" b="1" dirty="0" smtClean="0">
                <a:solidFill>
                  <a:schemeClr val="tx1"/>
                </a:solidFill>
              </a:rPr>
              <a:t>Белые</a:t>
            </a:r>
            <a:r>
              <a:rPr lang="ru-RU" sz="1400" dirty="0" smtClean="0">
                <a:solidFill>
                  <a:schemeClr val="tx1"/>
                </a:solidFill>
              </a:rPr>
              <a:t> зубы – да, но, </a:t>
            </a:r>
            <a:r>
              <a:rPr lang="ru-RU" sz="1400" dirty="0">
                <a:solidFill>
                  <a:schemeClr val="tx1"/>
                </a:solidFill>
              </a:rPr>
              <a:t>прежде </a:t>
            </a:r>
            <a:r>
              <a:rPr lang="ru-RU" sz="1400" dirty="0" smtClean="0">
                <a:solidFill>
                  <a:schemeClr val="tx1"/>
                </a:solidFill>
              </a:rPr>
              <a:t>всего, - </a:t>
            </a:r>
            <a:r>
              <a:rPr lang="ru-RU" sz="1400" b="1" dirty="0" smtClean="0">
                <a:solidFill>
                  <a:schemeClr val="tx1"/>
                </a:solidFill>
              </a:rPr>
              <a:t>здоровые</a:t>
            </a:r>
            <a:r>
              <a:rPr lang="ru-RU" sz="1400" dirty="0" smtClean="0">
                <a:solidFill>
                  <a:schemeClr val="tx1"/>
                </a:solidFill>
              </a:rPr>
              <a:t>! Лучше натуральный </a:t>
            </a:r>
            <a:r>
              <a:rPr lang="ru-RU" sz="1400" dirty="0">
                <a:solidFill>
                  <a:schemeClr val="tx1"/>
                </a:solidFill>
              </a:rPr>
              <a:t>продукт, который в долгосрочной перспективе не </a:t>
            </a:r>
            <a:r>
              <a:rPr lang="ru-RU" sz="1400" dirty="0" smtClean="0">
                <a:solidFill>
                  <a:schemeClr val="tx1"/>
                </a:solidFill>
              </a:rPr>
              <a:t>вызовет проблем.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572000" y="3789040"/>
            <a:ext cx="446405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Я хочу иметь белые зубы, сейчас! Все продукты говорят, что они отбеливают, но то, что я хочу, это </a:t>
            </a:r>
            <a:r>
              <a:rPr lang="ru-RU" sz="1600" dirty="0" smtClean="0">
                <a:solidFill>
                  <a:schemeClr val="tx1"/>
                </a:solidFill>
              </a:rPr>
              <a:t>увидеть </a:t>
            </a:r>
            <a:r>
              <a:rPr lang="ru-RU" sz="1600" b="1" dirty="0">
                <a:solidFill>
                  <a:schemeClr val="tx1"/>
                </a:solidFill>
              </a:rPr>
              <a:t>разницу</a:t>
            </a:r>
            <a:r>
              <a:rPr lang="ru-RU" sz="1600" dirty="0">
                <a:solidFill>
                  <a:schemeClr val="tx1"/>
                </a:solidFill>
              </a:rPr>
              <a:t>! Я ожидаю увидеть </a:t>
            </a:r>
            <a:r>
              <a:rPr lang="ru-RU" sz="1600" b="1" dirty="0">
                <a:solidFill>
                  <a:schemeClr val="tx1"/>
                </a:solidFill>
              </a:rPr>
              <a:t>эффективный</a:t>
            </a:r>
            <a:r>
              <a:rPr lang="ru-RU" sz="1600" dirty="0">
                <a:solidFill>
                  <a:schemeClr val="tx1"/>
                </a:solidFill>
              </a:rPr>
              <a:t> результат от </a:t>
            </a:r>
            <a:r>
              <a:rPr lang="ru-RU" sz="1600" dirty="0" smtClean="0">
                <a:solidFill>
                  <a:schemeClr val="tx1"/>
                </a:solidFill>
              </a:rPr>
              <a:t>отбеливающей </a:t>
            </a:r>
            <a:r>
              <a:rPr lang="ru-RU" sz="1600" dirty="0">
                <a:solidFill>
                  <a:schemeClr val="tx1"/>
                </a:solidFill>
              </a:rPr>
              <a:t>зубной пасты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172" name="CasellaDiTesto 14"/>
          <p:cNvSpPr txBox="1">
            <a:spLocks noChangeArrowheads="1"/>
          </p:cNvSpPr>
          <p:nvPr/>
        </p:nvSpPr>
        <p:spPr bwMode="auto">
          <a:xfrm>
            <a:off x="611188" y="1657350"/>
            <a:ext cx="223202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Индивидуальная потребность</a:t>
            </a:r>
            <a:endParaRPr lang="it-IT" dirty="0"/>
          </a:p>
        </p:txBody>
      </p:sp>
      <p:cxnSp>
        <p:nvCxnSpPr>
          <p:cNvPr id="17" name="Connettore 2 16"/>
          <p:cNvCxnSpPr>
            <a:stCxn id="7172" idx="3"/>
            <a:endCxn id="18" idx="2"/>
          </p:cNvCxnSpPr>
          <p:nvPr/>
        </p:nvCxnSpPr>
        <p:spPr>
          <a:xfrm flipV="1">
            <a:off x="2843213" y="1844676"/>
            <a:ext cx="649287" cy="1358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492500" y="1484313"/>
            <a:ext cx="1871663" cy="72072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175" name="CasellaDiTesto 7"/>
          <p:cNvSpPr txBox="1">
            <a:spLocks noChangeArrowheads="1"/>
          </p:cNvSpPr>
          <p:nvPr/>
        </p:nvSpPr>
        <p:spPr bwMode="auto">
          <a:xfrm>
            <a:off x="3779912" y="1628800"/>
            <a:ext cx="136835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Белоснежная улыбка</a:t>
            </a:r>
            <a:endParaRPr lang="it-IT" sz="1200" b="1" dirty="0"/>
          </a:p>
        </p:txBody>
      </p:sp>
      <p:sp>
        <p:nvSpPr>
          <p:cNvPr id="7176" name="CasellaDiTesto 22"/>
          <p:cNvSpPr txBox="1">
            <a:spLocks noChangeArrowheads="1"/>
          </p:cNvSpPr>
          <p:nvPr/>
        </p:nvSpPr>
        <p:spPr bwMode="auto">
          <a:xfrm>
            <a:off x="3132138" y="2525713"/>
            <a:ext cx="2592387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Разные взгляды</a:t>
            </a:r>
            <a:endParaRPr lang="it-IT" dirty="0"/>
          </a:p>
        </p:txBody>
      </p:sp>
      <p:cxnSp>
        <p:nvCxnSpPr>
          <p:cNvPr id="25" name="Connettore 1 24"/>
          <p:cNvCxnSpPr/>
          <p:nvPr/>
        </p:nvCxnSpPr>
        <p:spPr>
          <a:xfrm>
            <a:off x="4427538" y="2205038"/>
            <a:ext cx="0" cy="320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>
            <a:stCxn id="7176" idx="2"/>
            <a:endCxn id="30" idx="0"/>
          </p:cNvCxnSpPr>
          <p:nvPr/>
        </p:nvCxnSpPr>
        <p:spPr>
          <a:xfrm rot="16200000" flipH="1">
            <a:off x="5169458" y="2154473"/>
            <a:ext cx="893440" cy="237569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4 34"/>
          <p:cNvCxnSpPr>
            <a:stCxn id="7176" idx="2"/>
            <a:endCxn id="31" idx="0"/>
          </p:cNvCxnSpPr>
          <p:nvPr/>
        </p:nvCxnSpPr>
        <p:spPr>
          <a:xfrm rot="5400000">
            <a:off x="2883459" y="2244167"/>
            <a:ext cx="893440" cy="219630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CasellaDiTesto 43"/>
          <p:cNvSpPr txBox="1">
            <a:spLocks noChangeArrowheads="1"/>
          </p:cNvSpPr>
          <p:nvPr/>
        </p:nvSpPr>
        <p:spPr bwMode="auto">
          <a:xfrm>
            <a:off x="539552" y="5661248"/>
            <a:ext cx="338455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На первом месте </a:t>
            </a:r>
            <a:r>
              <a:rPr lang="ru-RU" sz="1600" b="1" dirty="0" smtClean="0"/>
              <a:t>безопасность</a:t>
            </a:r>
            <a:r>
              <a:rPr lang="ru-RU" sz="1600" dirty="0" smtClean="0"/>
              <a:t>, поэтому натурально отбеливающая зубная паста</a:t>
            </a:r>
            <a:endParaRPr lang="it-IT" sz="1600" dirty="0"/>
          </a:p>
        </p:txBody>
      </p:sp>
      <p:sp>
        <p:nvSpPr>
          <p:cNvPr id="7181" name="CasellaDiTesto 44"/>
          <p:cNvSpPr txBox="1">
            <a:spLocks noChangeArrowheads="1"/>
          </p:cNvSpPr>
          <p:nvPr/>
        </p:nvSpPr>
        <p:spPr bwMode="auto">
          <a:xfrm>
            <a:off x="5004048" y="5589240"/>
            <a:ext cx="360045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На первом месте эффективность, а значит </a:t>
            </a:r>
            <a:r>
              <a:rPr lang="ru-RU" sz="1400" b="1" dirty="0" smtClean="0"/>
              <a:t>производительная </a:t>
            </a:r>
            <a:r>
              <a:rPr lang="ru-RU" sz="1400" dirty="0" smtClean="0"/>
              <a:t>отбеливающая зубная паста с высоким </a:t>
            </a:r>
            <a:r>
              <a:rPr lang="ru-RU" sz="1400" b="1" dirty="0" smtClean="0"/>
              <a:t>технологическим</a:t>
            </a:r>
            <a:r>
              <a:rPr lang="ru-RU" sz="1400" dirty="0" smtClean="0"/>
              <a:t> содержанием </a:t>
            </a:r>
            <a:endParaRPr lang="it-IT" sz="1400" dirty="0"/>
          </a:p>
        </p:txBody>
      </p:sp>
      <p:cxnSp>
        <p:nvCxnSpPr>
          <p:cNvPr id="53" name="Connettore 2 52"/>
          <p:cNvCxnSpPr>
            <a:stCxn id="31" idx="2"/>
            <a:endCxn id="7180" idx="0"/>
          </p:cNvCxnSpPr>
          <p:nvPr/>
        </p:nvCxnSpPr>
        <p:spPr>
          <a:xfrm flipH="1">
            <a:off x="2231827" y="5229225"/>
            <a:ext cx="199" cy="4320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30" idx="2"/>
            <a:endCxn id="7181" idx="0"/>
          </p:cNvCxnSpPr>
          <p:nvPr/>
        </p:nvCxnSpPr>
        <p:spPr>
          <a:xfrm>
            <a:off x="6804025" y="5229200"/>
            <a:ext cx="2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382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kern="0" dirty="0" smtClean="0"/>
              <a:t>Видение покупателя</a:t>
            </a:r>
            <a:endParaRPr lang="es-E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Комплексное предложение</a:t>
            </a:r>
            <a:endParaRPr lang="es-ES" dirty="0" smtClean="0"/>
          </a:p>
        </p:txBody>
      </p:sp>
      <p:sp>
        <p:nvSpPr>
          <p:cNvPr id="8195" name="CasellaDiTesto 3"/>
          <p:cNvSpPr txBox="1">
            <a:spLocks noChangeArrowheads="1"/>
          </p:cNvSpPr>
          <p:nvPr/>
        </p:nvSpPr>
        <p:spPr bwMode="auto">
          <a:xfrm>
            <a:off x="684213" y="1590675"/>
            <a:ext cx="3239715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Натурально отбеливающая зубная паста.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Безопасность </a:t>
            </a:r>
            <a:r>
              <a:rPr lang="ru-RU" dirty="0" smtClean="0">
                <a:solidFill>
                  <a:srgbClr val="000000"/>
                </a:solidFill>
              </a:rPr>
              <a:t>в первую очередь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5003800" y="1590675"/>
            <a:ext cx="3600450" cy="13234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На первом месте </a:t>
            </a:r>
            <a:r>
              <a:rPr lang="ru-RU" sz="1600" b="1" dirty="0" smtClean="0"/>
              <a:t>эффективность</a:t>
            </a:r>
            <a:r>
              <a:rPr lang="ru-RU" sz="1600" dirty="0" smtClean="0"/>
              <a:t>, а значит производительная отбеливающая зубная паста с высоким </a:t>
            </a:r>
            <a:r>
              <a:rPr lang="ru-RU" sz="1600" b="1" dirty="0" smtClean="0"/>
              <a:t>технологическим</a:t>
            </a:r>
            <a:r>
              <a:rPr lang="ru-RU" sz="1600" dirty="0" smtClean="0"/>
              <a:t> содержанием </a:t>
            </a:r>
            <a:endParaRPr lang="it-IT" sz="1600" dirty="0"/>
          </a:p>
        </p:txBody>
      </p:sp>
      <p:cxnSp>
        <p:nvCxnSpPr>
          <p:cNvPr id="6" name="Connettore 2 5"/>
          <p:cNvCxnSpPr>
            <a:endCxn id="8195" idx="0"/>
          </p:cNvCxnSpPr>
          <p:nvPr/>
        </p:nvCxnSpPr>
        <p:spPr>
          <a:xfrm>
            <a:off x="2232025" y="1014413"/>
            <a:ext cx="72046" cy="5762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endCxn id="8196" idx="0"/>
          </p:cNvCxnSpPr>
          <p:nvPr/>
        </p:nvCxnSpPr>
        <p:spPr>
          <a:xfrm>
            <a:off x="6804025" y="1014413"/>
            <a:ext cx="0" cy="5762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 l="18309" t="25516" r="47144" b="18146"/>
          <a:stretch>
            <a:fillRect/>
          </a:stretch>
        </p:blipFill>
        <p:spPr bwMode="auto">
          <a:xfrm>
            <a:off x="5796136" y="3212976"/>
            <a:ext cx="244633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CasellaDiTesto 8"/>
          <p:cNvSpPr txBox="1">
            <a:spLocks noChangeArrowheads="1"/>
          </p:cNvSpPr>
          <p:nvPr/>
        </p:nvSpPr>
        <p:spPr bwMode="auto">
          <a:xfrm>
            <a:off x="107504" y="6124575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Различные </a:t>
            </a:r>
            <a:r>
              <a:rPr lang="ru-RU" sz="1600" b="1" dirty="0" smtClean="0">
                <a:solidFill>
                  <a:srgbClr val="000000"/>
                </a:solidFill>
              </a:rPr>
              <a:t>продукты предложены </a:t>
            </a:r>
            <a:r>
              <a:rPr lang="ru-RU" sz="1600" b="1" dirty="0">
                <a:solidFill>
                  <a:srgbClr val="000000"/>
                </a:solidFill>
              </a:rPr>
              <a:t>для удовлетворения конкретных потребностей</a:t>
            </a:r>
            <a:endParaRPr lang="it-IT" sz="1600" b="1" dirty="0">
              <a:solidFill>
                <a:srgbClr val="000000"/>
              </a:solidFill>
            </a:endParaRPr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4" cstate="print"/>
          <a:srcRect l="22536" t="17438" r="19717" b="16367"/>
          <a:stretch>
            <a:fillRect/>
          </a:stretch>
        </p:blipFill>
        <p:spPr bwMode="auto">
          <a:xfrm>
            <a:off x="0" y="2852936"/>
            <a:ext cx="226853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85184"/>
            <a:ext cx="12954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124618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Blanx</a:t>
            </a:r>
            <a:r>
              <a:rPr lang="en-US" sz="3600" dirty="0">
                <a:solidFill>
                  <a:schemeClr val="bg1"/>
                </a:solidFill>
              </a:rPr>
              <a:t> Med </a:t>
            </a:r>
            <a:r>
              <a:rPr lang="ru-RU" sz="3600" dirty="0">
                <a:solidFill>
                  <a:schemeClr val="bg1"/>
                </a:solidFill>
              </a:rPr>
              <a:t>Интенсивное удаление </a:t>
            </a:r>
            <a:r>
              <a:rPr lang="ru-RU" sz="3600" dirty="0" smtClean="0">
                <a:solidFill>
                  <a:schemeClr val="bg1"/>
                </a:solidFill>
              </a:rPr>
              <a:t>пятен - Новинка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786313" y="1571625"/>
            <a:ext cx="42497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600" dirty="0"/>
              <a:t>  </a:t>
            </a:r>
            <a:r>
              <a:rPr lang="ru-RU" sz="1550" dirty="0"/>
              <a:t>Уникальная формула с арктическим лишайником, </a:t>
            </a:r>
            <a:r>
              <a:rPr lang="ru-RU" sz="1550" dirty="0" err="1"/>
              <a:t>микропудрой</a:t>
            </a:r>
            <a:r>
              <a:rPr lang="ru-RU" sz="1550" dirty="0"/>
              <a:t> бамбука и мягкими </a:t>
            </a:r>
            <a:r>
              <a:rPr lang="ru-RU" sz="1550" dirty="0" err="1"/>
              <a:t>микрогранулами</a:t>
            </a:r>
            <a:r>
              <a:rPr lang="ru-RU" sz="1550" b="1" dirty="0"/>
              <a:t>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550" dirty="0"/>
              <a:t>  Восстанавливает естественную белизну эмали, эффективно удаляя пятна, возникающие в результате курения, употребления кофе, красного вина, а также зубного налета.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550" dirty="0"/>
              <a:t>  Инновационные активные ингредиенты борются с бактериями, которые являются причиной зубной </a:t>
            </a:r>
            <a:r>
              <a:rPr lang="ru-RU" sz="1550" dirty="0" err="1"/>
              <a:t>дисхромии</a:t>
            </a:r>
            <a:r>
              <a:rPr lang="ru-RU" sz="1550" dirty="0"/>
              <a:t>, появления зубного камня и кариеса, а также эффективно и бережно очищают и отбеливают зубную эмаль.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550" dirty="0"/>
              <a:t>  Обладает низкой </a:t>
            </a:r>
            <a:r>
              <a:rPr lang="ru-RU" sz="1550" dirty="0" err="1"/>
              <a:t>абразивностью</a:t>
            </a:r>
            <a:r>
              <a:rPr lang="ru-RU" sz="1550" dirty="0"/>
              <a:t> и повышенным очищающим действием.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550" dirty="0"/>
              <a:t> Восстанавливает естественную белизну зубов.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428750"/>
            <a:ext cx="3235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 txBox="1">
            <a:spLocks/>
          </p:cNvSpPr>
          <p:nvPr/>
        </p:nvSpPr>
        <p:spPr bwMode="auto">
          <a:xfrm>
            <a:off x="457200" y="284163"/>
            <a:ext cx="8291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5400" b="1" dirty="0">
                <a:solidFill>
                  <a:schemeClr val="bg1"/>
                </a:solidFill>
                <a:cs typeface="Arial" charset="0"/>
              </a:rPr>
              <a:t>BLANX WHITE SHOCK</a:t>
            </a:r>
            <a:br>
              <a:rPr lang="it-IT" sz="5400" b="1" dirty="0">
                <a:solidFill>
                  <a:schemeClr val="bg1"/>
                </a:solidFill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Estrangelo Edessa" pitchFamily="66" charset="0"/>
              </a:rPr>
              <a:t>Новая эра для вашей улыбки</a:t>
            </a:r>
            <a:endParaRPr lang="it-IT" sz="5400" b="1" dirty="0">
              <a:solidFill>
                <a:schemeClr val="bg1"/>
              </a:solidFill>
              <a:cs typeface="Estrangelo Edessa" pitchFamily="66" charset="0"/>
            </a:endParaRPr>
          </a:p>
        </p:txBody>
      </p:sp>
      <p:sp>
        <p:nvSpPr>
          <p:cNvPr id="16387" name="Segnaposto contenuto 2"/>
          <p:cNvSpPr txBox="1">
            <a:spLocks/>
          </p:cNvSpPr>
          <p:nvPr/>
        </p:nvSpPr>
        <p:spPr bwMode="auto">
          <a:xfrm>
            <a:off x="1692275" y="1800225"/>
            <a:ext cx="59388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 i="1" dirty="0" smtClean="0">
                <a:latin typeface="Century Gothic" pitchFamily="34" charset="0"/>
              </a:rPr>
              <a:t>После успешного запуска </a:t>
            </a:r>
            <a:r>
              <a:rPr lang="en-US" sz="2400" b="1" i="1" dirty="0" err="1" smtClean="0">
                <a:latin typeface="Century Gothic" pitchFamily="34" charset="0"/>
              </a:rPr>
              <a:t>BlanX</a:t>
            </a:r>
            <a:r>
              <a:rPr lang="en-US" sz="2400" b="1" i="1" dirty="0" smtClean="0">
                <a:latin typeface="Century Gothic" pitchFamily="34" charset="0"/>
              </a:rPr>
              <a:t> </a:t>
            </a:r>
            <a:r>
              <a:rPr lang="en-US" sz="2400" b="1" i="1" dirty="0">
                <a:latin typeface="Century Gothic" pitchFamily="34" charset="0"/>
              </a:rPr>
              <a:t>White </a:t>
            </a:r>
            <a:r>
              <a:rPr lang="en-US" sz="2400" b="1" i="1" dirty="0" smtClean="0">
                <a:latin typeface="Century Gothic" pitchFamily="34" charset="0"/>
              </a:rPr>
              <a:t>Shock, </a:t>
            </a:r>
            <a:r>
              <a:rPr lang="ru-RU" sz="2400" b="1" i="1" dirty="0" smtClean="0">
                <a:latin typeface="Century Gothic" pitchFamily="34" charset="0"/>
              </a:rPr>
              <a:t>давайте завершим круг последним штрихом</a:t>
            </a:r>
            <a:r>
              <a:rPr lang="en-US" sz="2400" b="1" i="1" dirty="0" smtClean="0">
                <a:latin typeface="Century Gothic" pitchFamily="34" charset="0"/>
              </a:rPr>
              <a:t>…</a:t>
            </a:r>
            <a:endParaRPr lang="it-IT" b="1" i="1" dirty="0">
              <a:latin typeface="Century Gothic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6038" y="3346450"/>
            <a:ext cx="2103437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271838"/>
            <a:ext cx="38528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863" y="4443413"/>
            <a:ext cx="24399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038" y="620713"/>
            <a:ext cx="50403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ttangolo 7"/>
          <p:cNvSpPr>
            <a:spLocks noChangeArrowheads="1"/>
          </p:cNvSpPr>
          <p:nvPr/>
        </p:nvSpPr>
        <p:spPr bwMode="auto">
          <a:xfrm>
            <a:off x="2555875" y="2205038"/>
            <a:ext cx="68040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WHITENING MOUTHWASH ACTIVATED BY LIGHT</a:t>
            </a:r>
          </a:p>
          <a:p>
            <a:pPr algn="ctr"/>
            <a:r>
              <a:rPr lang="ru-RU" sz="2000" i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Финальный штрих для белоснежной улыбки</a:t>
            </a:r>
            <a:r>
              <a:rPr lang="en-US" sz="2000" i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  <a:endParaRPr lang="en-US" sz="2000" i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2555875" y="3509963"/>
            <a:ext cx="6624638" cy="3014662"/>
          </a:xfrm>
          <a:prstGeom prst="rect">
            <a:avLst/>
          </a:prstGeom>
        </p:spPr>
        <p:txBody>
          <a:bodyPr/>
          <a:lstStyle/>
          <a:p>
            <a:pPr marL="177800" lvl="1" algn="ctr" defTabSz="612775">
              <a:spcBef>
                <a:spcPct val="20000"/>
              </a:spcBef>
              <a:tabLst>
                <a:tab pos="177800" algn="l"/>
                <a:tab pos="6099175" algn="l"/>
              </a:tabLst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Благодаря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BlanX </a:t>
            </a:r>
            <a:r>
              <a:rPr lang="it-IT" dirty="0">
                <a:latin typeface="Calibri" pitchFamily="34" charset="0"/>
                <a:cs typeface="Calibri" pitchFamily="34" charset="0"/>
              </a:rPr>
              <a:t>White Shock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ополаскивателю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ротовой полости </a:t>
            </a:r>
            <a:r>
              <a:rPr lang="it-IT" u="sng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it-IT" u="sng" dirty="0">
                <a:latin typeface="Calibri" pitchFamily="34" charset="0"/>
                <a:cs typeface="Calibri" pitchFamily="34" charset="0"/>
              </a:rPr>
              <a:t>ActiluX ®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прилипает</a:t>
            </a:r>
            <a:r>
              <a:rPr lang="it-IT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полностью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 зубам, тем самым организуя защиту зубов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чистоту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 яркую белую улыбку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   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177800" lvl="1" algn="ctr" defTabSz="612775">
              <a:spcBef>
                <a:spcPct val="20000"/>
              </a:spcBef>
              <a:tabLst>
                <a:tab pos="177800" algn="l"/>
                <a:tab pos="6099175" algn="l"/>
              </a:tabLst>
              <a:defRPr/>
            </a:pPr>
            <a:r>
              <a:rPr lang="ru-RU" sz="3200" i="1" cap="all" dirty="0" smtClean="0">
                <a:latin typeface="Calibri" pitchFamily="34" charset="0"/>
                <a:cs typeface="Calibri" pitchFamily="34" charset="0"/>
              </a:rPr>
              <a:t>Самый легкий путь</a:t>
            </a:r>
            <a:r>
              <a:rPr lang="it-IT" sz="3200" i="1" cap="all" dirty="0" smtClean="0">
                <a:latin typeface="Calibri" pitchFamily="34" charset="0"/>
                <a:cs typeface="Calibri" pitchFamily="34" charset="0"/>
              </a:rPr>
              <a:t> </a:t>
            </a:r>
            <a:endParaRPr lang="it-IT" sz="3200" i="1" cap="all" dirty="0">
              <a:latin typeface="Calibri" pitchFamily="34" charset="0"/>
              <a:cs typeface="Calibri" pitchFamily="34" charset="0"/>
            </a:endParaRPr>
          </a:p>
          <a:p>
            <a:pPr marL="177800" lvl="1" algn="ctr" defTabSz="612775">
              <a:spcBef>
                <a:spcPct val="20000"/>
              </a:spcBef>
              <a:tabLst>
                <a:tab pos="177800" algn="l"/>
                <a:tab pos="6099175" algn="l"/>
              </a:tabLst>
              <a:defRPr/>
            </a:pPr>
            <a:r>
              <a:rPr lang="ru-RU" sz="3200" i="1" cap="all" dirty="0" smtClean="0">
                <a:latin typeface="Calibri" pitchFamily="34" charset="0"/>
                <a:cs typeface="Calibri" pitchFamily="34" charset="0"/>
              </a:rPr>
              <a:t>получить</a:t>
            </a:r>
            <a:endParaRPr lang="it-IT" sz="3200" i="1" cap="all" dirty="0">
              <a:latin typeface="Calibri" pitchFamily="34" charset="0"/>
              <a:cs typeface="Calibri" pitchFamily="34" charset="0"/>
            </a:endParaRPr>
          </a:p>
          <a:p>
            <a:pPr marL="177800" lvl="1" algn="ctr" defTabSz="612775">
              <a:spcBef>
                <a:spcPct val="20000"/>
              </a:spcBef>
              <a:tabLst>
                <a:tab pos="177800" algn="l"/>
                <a:tab pos="6099175" algn="l"/>
              </a:tabLst>
              <a:defRPr/>
            </a:pPr>
            <a:r>
              <a:rPr lang="ru-RU" sz="3200" i="1" cap="all" dirty="0" smtClean="0">
                <a:latin typeface="Calibri" pitchFamily="34" charset="0"/>
                <a:cs typeface="Calibri" pitchFamily="34" charset="0"/>
              </a:rPr>
              <a:t>Весь</a:t>
            </a:r>
            <a:r>
              <a:rPr lang="it-IT" sz="3200" i="1" cap="al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i="1" cap="all" dirty="0">
                <a:latin typeface="Calibri" pitchFamily="34" charset="0"/>
                <a:cs typeface="Calibri" pitchFamily="34" charset="0"/>
              </a:rPr>
              <a:t>THE ACTILUX</a:t>
            </a:r>
            <a:r>
              <a:rPr lang="it-IT" sz="3200" i="1" cap="all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i="1" cap="all" baseline="30000" dirty="0" smtClean="0">
                <a:latin typeface="Calibri" pitchFamily="34" charset="0"/>
                <a:cs typeface="Calibri" pitchFamily="34" charset="0"/>
              </a:rPr>
              <a:t>®</a:t>
            </a:r>
            <a:r>
              <a:rPr lang="it-IT" sz="3200" i="1" cap="al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i="1" cap="all" dirty="0" smtClean="0">
                <a:latin typeface="Calibri" pitchFamily="34" charset="0"/>
                <a:cs typeface="Calibri" pitchFamily="34" charset="0"/>
              </a:rPr>
              <a:t>, который ты хочешь</a:t>
            </a:r>
            <a:r>
              <a:rPr lang="it-IT" sz="3200" i="1" cap="all" dirty="0" smtClean="0">
                <a:latin typeface="Calibri" pitchFamily="34" charset="0"/>
                <a:cs typeface="Calibri" pitchFamily="34" charset="0"/>
              </a:rPr>
              <a:t>!</a:t>
            </a:r>
            <a:endParaRPr lang="it-IT" sz="3200" i="1" cap="al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3" name="Titolo 1"/>
          <p:cNvSpPr txBox="1">
            <a:spLocks/>
          </p:cNvSpPr>
          <p:nvPr/>
        </p:nvSpPr>
        <p:spPr bwMode="auto">
          <a:xfrm>
            <a:off x="1187624" y="284163"/>
            <a:ext cx="795637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  <a:cs typeface="Arial" charset="0"/>
              </a:rPr>
              <a:t>BLANX WHITE SHOCK</a:t>
            </a:r>
            <a:br>
              <a:rPr lang="it-IT" sz="4000" b="1" dirty="0">
                <a:solidFill>
                  <a:schemeClr val="bg1"/>
                </a:solidFill>
                <a:cs typeface="Arial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cs typeface="Arial" charset="0"/>
              </a:rPr>
              <a:t>ополаскиватель</a:t>
            </a:r>
            <a:r>
              <a:rPr lang="ru-RU" sz="4000" b="1" dirty="0" smtClean="0">
                <a:solidFill>
                  <a:schemeClr val="bg1"/>
                </a:solidFill>
                <a:cs typeface="Arial" charset="0"/>
              </a:rPr>
              <a:t> для рта</a:t>
            </a:r>
            <a:endParaRPr lang="it-IT" sz="4000" b="1" dirty="0">
              <a:solidFill>
                <a:schemeClr val="bg1"/>
              </a:solidFill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2060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94615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uppo 29"/>
          <p:cNvGrpSpPr>
            <a:grpSpLocks/>
          </p:cNvGrpSpPr>
          <p:nvPr/>
        </p:nvGrpSpPr>
        <p:grpSpPr bwMode="auto">
          <a:xfrm>
            <a:off x="1547813" y="2276475"/>
            <a:ext cx="1560512" cy="1778000"/>
            <a:chOff x="2555776" y="1268760"/>
            <a:chExt cx="2353444" cy="2353444"/>
          </a:xfrm>
        </p:grpSpPr>
        <p:pic>
          <p:nvPicPr>
            <p:cNvPr id="18445" name="Picture 8" descr="C:\Documents and Settings\debiasio\Desktop\41+sEvRQO-L._SY300_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776" y="1268760"/>
              <a:ext cx="2353444" cy="235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CasellaDiTesto 28"/>
            <p:cNvSpPr txBox="1">
              <a:spLocks noChangeArrowheads="1"/>
            </p:cNvSpPr>
            <p:nvPr/>
          </p:nvSpPr>
          <p:spPr bwMode="auto">
            <a:xfrm>
              <a:off x="3563888" y="1340768"/>
              <a:ext cx="288031" cy="855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  <a:p>
              <a:endParaRPr lang="it-IT"/>
            </a:p>
          </p:txBody>
        </p:sp>
      </p:grp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131840" y="4221088"/>
            <a:ext cx="6007399" cy="2808362"/>
          </a:xfrm>
        </p:spPr>
        <p:txBody>
          <a:bodyPr>
            <a:noAutofit/>
          </a:bodyPr>
          <a:lstStyle/>
          <a:p>
            <a:pPr marL="720725" lvl="1" indent="-26352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i="1" u="sng" cap="all" dirty="0" smtClean="0">
                <a:latin typeface="Calibri" pitchFamily="34" charset="0"/>
                <a:cs typeface="Calibri" pitchFamily="34" charset="0"/>
              </a:rPr>
              <a:t>Отбеливающее действие</a:t>
            </a:r>
            <a:r>
              <a:rPr lang="it-IT" sz="16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Actilux</a:t>
            </a:r>
            <a:r>
              <a:rPr lang="it-IT" sz="1400" baseline="30000" dirty="0" smtClean="0">
                <a:latin typeface="Calibri" pitchFamily="34" charset="0"/>
                <a:cs typeface="Calibri" pitchFamily="34" charset="0"/>
              </a:rPr>
              <a:t>®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разрушает частицы налета и восстанавливает естественную белизну зубов</a:t>
            </a:r>
            <a:endParaRPr lang="it-IT" sz="1600" dirty="0" smtClean="0">
              <a:latin typeface="Calibri" pitchFamily="34" charset="0"/>
              <a:cs typeface="Calibri" pitchFamily="34" charset="0"/>
            </a:endParaRPr>
          </a:p>
          <a:p>
            <a:pPr marL="723900" lvl="1">
              <a:lnSpc>
                <a:spcPct val="150000"/>
              </a:lnSpc>
              <a:buFont typeface="Wingdings" pitchFamily="2" charset="2"/>
              <a:buChar char="Ø"/>
              <a:tabLst>
                <a:tab pos="990600" algn="l"/>
              </a:tabLst>
              <a:defRPr/>
            </a:pPr>
            <a:r>
              <a:rPr lang="ru-RU" sz="1600" b="1" i="1" u="sng" cap="all" dirty="0" smtClean="0">
                <a:latin typeface="Calibri" pitchFamily="34" charset="0"/>
                <a:cs typeface="Calibri" pitchFamily="34" charset="0"/>
              </a:rPr>
              <a:t>Антибактериальное действие</a:t>
            </a:r>
            <a:r>
              <a:rPr lang="it-IT" sz="1600" b="1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простым полосканием все бактерии из полости рта удаляются все бактерии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23900" lvl="1">
              <a:lnSpc>
                <a:spcPct val="150000"/>
              </a:lnSpc>
              <a:buFont typeface="Wingdings" pitchFamily="2" charset="2"/>
              <a:buChar char="Ø"/>
              <a:tabLst>
                <a:tab pos="990600" algn="l"/>
              </a:tabLst>
              <a:defRPr/>
            </a:pPr>
            <a:r>
              <a:rPr lang="it-IT" sz="1600" b="1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i="1" u="sng" cap="all" dirty="0" smtClean="0">
                <a:latin typeface="Calibri" pitchFamily="34" charset="0"/>
                <a:cs typeface="Calibri" pitchFamily="34" charset="0"/>
              </a:rPr>
              <a:t>освежающее действие</a:t>
            </a:r>
            <a:r>
              <a:rPr lang="it-IT" sz="16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аромат свежей мяты длится весь день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638" y="1439863"/>
            <a:ext cx="1016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3284538"/>
            <a:ext cx="14843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908720"/>
            <a:ext cx="2844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C:\Documents and Settings\debiasio\Desktop\gum-originalwhite-mouthrine-bottle-xyz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492375"/>
            <a:ext cx="15176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Segnaposto contenuto 2"/>
          <p:cNvSpPr txBox="1">
            <a:spLocks/>
          </p:cNvSpPr>
          <p:nvPr/>
        </p:nvSpPr>
        <p:spPr bwMode="auto">
          <a:xfrm>
            <a:off x="107504" y="332656"/>
            <a:ext cx="4392935" cy="57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Вы хотите просто  ополоснуть</a:t>
            </a:r>
            <a:r>
              <a:rPr lang="it-IT" sz="2800" b="1" dirty="0" smtClean="0">
                <a:solidFill>
                  <a:schemeClr val="bg1"/>
                </a:solidFill>
                <a:cs typeface="Arial" charset="0"/>
              </a:rPr>
              <a:t>?</a:t>
            </a:r>
            <a:endParaRPr lang="it-IT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3743325" y="476672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i="1" dirty="0" smtClean="0">
                <a:solidFill>
                  <a:schemeClr val="bg1"/>
                </a:solidFill>
                <a:cs typeface="Arial" charset="0"/>
              </a:rPr>
              <a:t>ИЛИ ШОКИРОВАТЬ</a:t>
            </a:r>
            <a:r>
              <a:rPr lang="it-IT" sz="3600" b="1" i="1" dirty="0" smtClean="0">
                <a:solidFill>
                  <a:schemeClr val="bg1"/>
                </a:solidFill>
                <a:cs typeface="Arial" charset="0"/>
              </a:rPr>
              <a:t>!?!</a:t>
            </a:r>
            <a:endParaRPr lang="it-IT" sz="36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444" name="CasellaDiTesto 18"/>
          <p:cNvSpPr txBox="1">
            <a:spLocks noChangeArrowheads="1"/>
          </p:cNvSpPr>
          <p:nvPr/>
        </p:nvSpPr>
        <p:spPr bwMode="auto">
          <a:xfrm>
            <a:off x="684213" y="4797425"/>
            <a:ext cx="28082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ru-RU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Временное ощущение свежести и защиты, которое длится только во время полоскания 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  <a:endParaRPr lang="it-I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1233488"/>
            <a:ext cx="4618038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3822700" y="1443038"/>
            <a:ext cx="2016125" cy="12239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130925" y="1709738"/>
            <a:ext cx="201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колпачок</a:t>
            </a:r>
            <a:endParaRPr lang="it-IT" sz="2800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08400" y="4724400"/>
            <a:ext cx="1079500" cy="1152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268538" y="4881563"/>
            <a:ext cx="1439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u="sng" dirty="0" smtClean="0"/>
              <a:t>тройное</a:t>
            </a:r>
            <a:r>
              <a:rPr lang="it-IT" sz="2000" u="sng" dirty="0" smtClean="0"/>
              <a:t> </a:t>
            </a:r>
            <a:r>
              <a:rPr lang="ru-RU" sz="2000" u="sng" dirty="0" smtClean="0"/>
              <a:t>действие</a:t>
            </a:r>
            <a:endParaRPr lang="it-IT" sz="2000" u="sng" dirty="0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223963" y="2125663"/>
            <a:ext cx="2808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Современная</a:t>
            </a:r>
          </a:p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графика</a:t>
            </a:r>
            <a:endParaRPr lang="it-IT" sz="2400" i="1" dirty="0">
              <a:solidFill>
                <a:srgbClr val="00B0F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Ультра</a:t>
            </a:r>
            <a:r>
              <a:rPr lang="it-IT" sz="2400" i="1" dirty="0" smtClean="0">
                <a:solidFill>
                  <a:srgbClr val="00B0F0"/>
                </a:solidFill>
              </a:rPr>
              <a:t> </a:t>
            </a:r>
            <a:r>
              <a:rPr lang="ru-RU" sz="2400" i="1" dirty="0" smtClean="0">
                <a:solidFill>
                  <a:srgbClr val="00B0F0"/>
                </a:solidFill>
              </a:rPr>
              <a:t>видимость</a:t>
            </a:r>
            <a:r>
              <a:rPr lang="it-IT" sz="2400" i="1" dirty="0" smtClean="0">
                <a:solidFill>
                  <a:srgbClr val="00B0F0"/>
                </a:solidFill>
              </a:rPr>
              <a:t>!</a:t>
            </a:r>
            <a:endParaRPr lang="it-IT" sz="2400" i="1" dirty="0">
              <a:solidFill>
                <a:srgbClr val="00B0F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755576" y="5589240"/>
            <a:ext cx="2854399" cy="1011585"/>
          </a:xfrm>
          <a:prstGeom prst="rightArrow">
            <a:avLst>
              <a:gd name="adj1" fmla="val 76885"/>
              <a:gd name="adj2" fmla="val 2411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Новое позиционирование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9465" name="Titolo 1"/>
          <p:cNvSpPr txBox="1">
            <a:spLocks/>
          </p:cNvSpPr>
          <p:nvPr/>
        </p:nvSpPr>
        <p:spPr bwMode="auto">
          <a:xfrm>
            <a:off x="457200" y="284163"/>
            <a:ext cx="8291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  <a:cs typeface="Arial" charset="0"/>
              </a:rPr>
              <a:t>BLANX WHITE SHOCK</a:t>
            </a:r>
            <a:br>
              <a:rPr lang="it-IT" sz="4000" b="1" dirty="0">
                <a:solidFill>
                  <a:schemeClr val="bg1"/>
                </a:solidFill>
                <a:cs typeface="Arial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cs typeface="Arial" charset="0"/>
              </a:rPr>
              <a:t>ополаскиватель</a:t>
            </a:r>
            <a:r>
              <a:rPr lang="ru-RU" sz="4000" b="1" dirty="0" smtClean="0">
                <a:solidFill>
                  <a:schemeClr val="bg1"/>
                </a:solidFill>
                <a:cs typeface="Arial" charset="0"/>
              </a:rPr>
              <a:t> полости рта</a:t>
            </a:r>
            <a:endParaRPr lang="it-IT" sz="4000" b="1" dirty="0">
              <a:solidFill>
                <a:schemeClr val="bg1"/>
              </a:solidFill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5" rIns="91429" bIns="4571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5" rIns="91429" bIns="4571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B8900D739AA84BA9D71B44A3056CB4" ma:contentTypeVersion="11" ma:contentTypeDescription="Creare un nuovo documento." ma:contentTypeScope="" ma:versionID="cbb7fb6b7eee318970c31435ce5b7e0d">
  <xsd:schema xmlns:xsd="http://www.w3.org/2001/XMLSchema" xmlns:xs="http://www.w3.org/2001/XMLSchema" xmlns:p="http://schemas.microsoft.com/office/2006/metadata/properties" xmlns:ns2="3b42231b-3aa1-4e8f-b542-b09d863e94c4" targetNamespace="http://schemas.microsoft.com/office/2006/metadata/properties" ma:root="true" ma:fieldsID="4b81db4be14cdf710c77476e2a31f8f4" ns2:_="">
    <xsd:import namespace="3b42231b-3aa1-4e8f-b542-b09d863e94c4"/>
    <xsd:element name="properties">
      <xsd:complexType>
        <xsd:sequence>
          <xsd:element name="documentManagement">
            <xsd:complexType>
              <xsd:all>
                <xsd:element ref="ns2:AnnoPubblicazione" minOccurs="0"/>
                <xsd:element ref="ns2:Societ_x00e0_DelManuale" minOccurs="0"/>
                <xsd:element ref="ns2:Societ_x00e0_" minOccurs="0"/>
                <xsd:element ref="ns2:Societ_x00e0_delgruppo" minOccurs="0"/>
                <xsd:element ref="ns2:Owner" minOccurs="0"/>
                <xsd:element ref="ns2:Organizzazione" minOccurs="0"/>
                <xsd:element ref="ns2:Cana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2231b-3aa1-4e8f-b542-b09d863e94c4" elementFormDefault="qualified">
    <xsd:import namespace="http://schemas.microsoft.com/office/2006/documentManagement/types"/>
    <xsd:import namespace="http://schemas.microsoft.com/office/infopath/2007/PartnerControls"/>
    <xsd:element name="AnnoPubblicazione" ma:index="8" nillable="true" ma:displayName="AnnoPubblicazione" ma:internalName="AnnoPubblicazione">
      <xsd:simpleType>
        <xsd:restriction base="dms:Text">
          <xsd:maxLength value="255"/>
        </xsd:restriction>
      </xsd:simpleType>
    </xsd:element>
    <xsd:element name="Societ_x00e0_DelManuale" ma:index="9" nillable="true" ma:displayName="SocietàDelManuale" ma:internalName="Societ_x00e0_DelManuale">
      <xsd:simpleType>
        <xsd:restriction base="dms:Text">
          <xsd:maxLength value="255"/>
        </xsd:restriction>
      </xsd:simpleType>
    </xsd:element>
    <xsd:element name="Societ_x00e0_" ma:index="10" nillable="true" ma:displayName="Società" ma:internalName="Societ_x00e0_">
      <xsd:simpleType>
        <xsd:restriction base="dms:Text">
          <xsd:maxLength value="255"/>
        </xsd:restriction>
      </xsd:simpleType>
    </xsd:element>
    <xsd:element name="Societ_x00e0_delgruppo" ma:index="11" nillable="true" ma:displayName="Societàdelgruppo" ma:internalName="Societ_x00e0_delgruppo">
      <xsd:simpleType>
        <xsd:restriction base="dms:Text">
          <xsd:maxLength value="255"/>
        </xsd:restriction>
      </xsd:simpleType>
    </xsd:element>
    <xsd:element name="Owner" ma:index="12" nillable="true" ma:displayName="Owner" ma:internalName="Owner">
      <xsd:simpleType>
        <xsd:restriction base="dms:Text">
          <xsd:maxLength value="255"/>
        </xsd:restriction>
      </xsd:simpleType>
    </xsd:element>
    <xsd:element name="Organizzazione" ma:index="13" nillable="true" ma:displayName="Organizzazione" ma:description="Organizzazione Commerciale" ma:internalName="Organizzazione">
      <xsd:simpleType>
        <xsd:restriction base="dms:Text">
          <xsd:maxLength value="5"/>
        </xsd:restriction>
      </xsd:simpleType>
    </xsd:element>
    <xsd:element name="Canale" ma:index="14" nillable="true" ma:displayName="Canale" ma:description="Canale distributivo" ma:internalName="Canale">
      <xsd:simpleType>
        <xsd:restriction base="dms:Text">
          <xsd:maxLength value="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Owner xmlns="3b42231b-3aa1-4e8f-b542-b09d863e94c4" xsi:nil="true"/>
    <Canale xmlns="3b42231b-3aa1-4e8f-b542-b09d863e94c4" xsi:nil="true"/>
    <Societ_x00e0_delgruppo xmlns="3b42231b-3aa1-4e8f-b542-b09d863e94c4" xsi:nil="true"/>
    <AnnoPubblicazione xmlns="3b42231b-3aa1-4e8f-b542-b09d863e94c4" xsi:nil="true"/>
    <Organizzazione xmlns="3b42231b-3aa1-4e8f-b542-b09d863e94c4" xsi:nil="true"/>
    <Societ_x00e0_DelManuale xmlns="3b42231b-3aa1-4e8f-b542-b09d863e94c4" xsi:nil="true"/>
    <Societ_x00e0_ xmlns="3b42231b-3aa1-4e8f-b542-b09d863e94c4" xsi:nil="true"/>
  </documentManagement>
</p:properties>
</file>

<file path=customXml/itemProps1.xml><?xml version="1.0" encoding="utf-8"?>
<ds:datastoreItem xmlns:ds="http://schemas.openxmlformats.org/officeDocument/2006/customXml" ds:itemID="{CA9F3E73-A4E8-4BEC-9EDD-171ED3D55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2231b-3aa1-4e8f-b542-b09d863e9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01F10-2C8F-4F58-B7D1-73231EF75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D7F991-E52F-4456-8BD9-80522BB8B1A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693120D-D5F1-4736-A5D9-4033267B70E6}">
  <ds:schemaRefs>
    <ds:schemaRef ds:uri="http://schemas.microsoft.com/office/2006/metadata/properties"/>
    <ds:schemaRef ds:uri="3b42231b-3aa1-4e8f-b542-b09d863e94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393</Words>
  <Application>Microsoft Office PowerPoint</Application>
  <PresentationFormat>Экран (4:3)</PresentationFormat>
  <Paragraphs>50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Diseño predeterminado</vt:lpstr>
      <vt:lpstr>Struttura predefinita</vt:lpstr>
      <vt:lpstr>Слайд 1</vt:lpstr>
      <vt:lpstr>Слайд 2</vt:lpstr>
      <vt:lpstr>Слайд 3</vt:lpstr>
      <vt:lpstr>Комплексное предложение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Blanx ENG</dc:title>
  <dc:creator>Sigfrido</dc:creator>
  <cp:lastModifiedBy>Мария Сопикова</cp:lastModifiedBy>
  <cp:revision>164</cp:revision>
  <dcterms:created xsi:type="dcterms:W3CDTF">2009-04-18T18:43:49Z</dcterms:created>
  <dcterms:modified xsi:type="dcterms:W3CDTF">2014-06-24T08:41:52Z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